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16" r:id="rId1"/>
  </p:sldMasterIdLst>
  <p:sldIdLst>
    <p:sldId id="265" r:id="rId2"/>
    <p:sldId id="257" r:id="rId3"/>
    <p:sldId id="266" r:id="rId4"/>
    <p:sldId id="278" r:id="rId5"/>
    <p:sldId id="290" r:id="rId6"/>
    <p:sldId id="293" r:id="rId7"/>
    <p:sldId id="292" r:id="rId8"/>
    <p:sldId id="291" r:id="rId9"/>
    <p:sldId id="294" r:id="rId10"/>
    <p:sldId id="295" r:id="rId11"/>
    <p:sldId id="283" r:id="rId12"/>
    <p:sldId id="275" r:id="rId13"/>
    <p:sldId id="276" r:id="rId1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61" autoAdjust="0"/>
    <p:restoredTop sz="94660"/>
  </p:normalViewPr>
  <p:slideViewPr>
    <p:cSldViewPr snapToGrid="0">
      <p:cViewPr varScale="1">
        <p:scale>
          <a:sx n="85" d="100"/>
          <a:sy n="85" d="100"/>
        </p:scale>
        <p:origin x="499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89C0C-D385-4FF7-925D-923B33E584C1}" type="datetimeFigureOut">
              <a:rPr lang="nl-NL" smtClean="0"/>
              <a:pPr/>
              <a:t>5-8-2019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BCCAF-08E2-4ED2-A7ED-F1C1266AF6F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58807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89C0C-D385-4FF7-925D-923B33E584C1}" type="datetimeFigureOut">
              <a:rPr lang="nl-NL" smtClean="0"/>
              <a:pPr/>
              <a:t>5-8-2019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BCCAF-08E2-4ED2-A7ED-F1C1266AF6F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23129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89C0C-D385-4FF7-925D-923B33E584C1}" type="datetimeFigureOut">
              <a:rPr lang="nl-NL" smtClean="0"/>
              <a:pPr/>
              <a:t>5-8-2019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BCCAF-08E2-4ED2-A7ED-F1C1266AF6F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78962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89C0C-D385-4FF7-925D-923B33E584C1}" type="datetimeFigureOut">
              <a:rPr lang="nl-NL" smtClean="0"/>
              <a:pPr/>
              <a:t>5-8-2019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BCCAF-08E2-4ED2-A7ED-F1C1266AF6F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598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89C0C-D385-4FF7-925D-923B33E584C1}" type="datetimeFigureOut">
              <a:rPr lang="nl-NL" smtClean="0"/>
              <a:pPr/>
              <a:t>5-8-2019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BCCAF-08E2-4ED2-A7ED-F1C1266AF6F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853453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89C0C-D385-4FF7-925D-923B33E584C1}" type="datetimeFigureOut">
              <a:rPr lang="nl-NL" smtClean="0"/>
              <a:pPr/>
              <a:t>5-8-2019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BCCAF-08E2-4ED2-A7ED-F1C1266AF6F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12960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89C0C-D385-4FF7-925D-923B33E584C1}" type="datetimeFigureOut">
              <a:rPr lang="nl-NL" smtClean="0"/>
              <a:pPr/>
              <a:t>5-8-2019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BCCAF-08E2-4ED2-A7ED-F1C1266AF6F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175229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89C0C-D385-4FF7-925D-923B33E584C1}" type="datetimeFigureOut">
              <a:rPr lang="nl-NL" smtClean="0"/>
              <a:pPr/>
              <a:t>5-8-2019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BCCAF-08E2-4ED2-A7ED-F1C1266AF6F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36583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89C0C-D385-4FF7-925D-923B33E584C1}" type="datetimeFigureOut">
              <a:rPr lang="nl-NL" smtClean="0"/>
              <a:pPr/>
              <a:t>5-8-2019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BCCAF-08E2-4ED2-A7ED-F1C1266AF6F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33251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89C0C-D385-4FF7-925D-923B33E584C1}" type="datetimeFigureOut">
              <a:rPr lang="nl-NL" smtClean="0"/>
              <a:pPr/>
              <a:t>5-8-2019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BCCAF-08E2-4ED2-A7ED-F1C1266AF6F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29339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89C0C-D385-4FF7-925D-923B33E584C1}" type="datetimeFigureOut">
              <a:rPr lang="nl-NL" smtClean="0"/>
              <a:pPr/>
              <a:t>5-8-2019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BCCAF-08E2-4ED2-A7ED-F1C1266AF6F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09278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3000">
              <a:schemeClr val="tx2"/>
            </a:gs>
            <a:gs pos="25000">
              <a:schemeClr val="accent5">
                <a:lumMod val="20000"/>
                <a:lumOff val="80000"/>
              </a:schemeClr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989C0C-D385-4FF7-925D-923B33E584C1}" type="datetimeFigureOut">
              <a:rPr lang="nl-NL" smtClean="0"/>
              <a:pPr/>
              <a:t>5-8-2019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CBCCAF-08E2-4ED2-A7ED-F1C1266AF6F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28165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17" r:id="rId1"/>
    <p:sldLayoutId id="2147484118" r:id="rId2"/>
    <p:sldLayoutId id="2147484119" r:id="rId3"/>
    <p:sldLayoutId id="2147484120" r:id="rId4"/>
    <p:sldLayoutId id="2147484121" r:id="rId5"/>
    <p:sldLayoutId id="2147484122" r:id="rId6"/>
    <p:sldLayoutId id="2147484123" r:id="rId7"/>
    <p:sldLayoutId id="2147484124" r:id="rId8"/>
    <p:sldLayoutId id="2147484125" r:id="rId9"/>
    <p:sldLayoutId id="2147484126" r:id="rId10"/>
    <p:sldLayoutId id="214748412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www.google.nl/url?sa=i&amp;rct=j&amp;q=&amp;esrc=s&amp;source=images&amp;cd=&amp;cad=rja&amp;uact=8&amp;ved=0ahUKEwi__LbD0N3SAhWEfhoKHV5yBRwQjRwIBw&amp;url=https://www.studyblue.com/notes/note/n/geschiedenis-koude-oorlog-bronnen/deck/13019140&amp;psig=AFQjCNH6FCWA4yB2hOiU1Ycg_fzYcXWVsw&amp;ust=1489843189199782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hyperlink" Target="https://www.google.nl/url?sa=i&amp;rct=j&amp;q=&amp;esrc=s&amp;source=images&amp;cd=&amp;cad=rja&amp;uact=8&amp;ved=0ahUKEwiA-NDM0N3SAhUIrxoKHcHgBRsQjRwIBw&amp;url=https://www.geschiedenisportaal.nl/v2/2013/08/04/koude-oorlog-1945-1991/&amp;psig=AFQjCNH6FCWA4yB2hOiU1Ycg_fzYcXWVsw&amp;ust=1489843189199782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U5jWHnN9BXo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TGDQYtZl5ns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nl/url?sa=i&amp;rct=j&amp;q=&amp;esrc=s&amp;source=images&amp;cd=&amp;cad=rja&amp;uact=8&amp;ved=0ahUKEwibwb_f1d3SAhVIOBoKHfjxBhwQjRwIBw&amp;url=http://wikikids.nl/Koude_Oorlog&amp;bvm=bv.149760088,d.d2s&amp;psig=AFQjCNGPHRNMTJHzDDuW6QoR7HRRnkVwxw&amp;ust=1489844582250735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-qZyApU4Kc0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s://www.google.nl/url?sa=i&amp;rct=j&amp;q=&amp;esrc=s&amp;source=images&amp;cd=&amp;cad=rja&amp;uact=8&amp;ved=0ahUKEwi40_b6193SAhVHuBoKHUx_DhsQjRwIBw&amp;url=https://citaten.net/zoeken/citaten_van-nikita_chroesjtsjov.html&amp;bvm=bv.149760088,d.d2s&amp;psig=AFQjCNG8MVpv0wQxQqYd7f9l1NoZHtyp9A&amp;ust=1489845183586511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_Pjn5E6yOKo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s://www.youtube.com/watch?v=X7QuS5aYcAM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/>
          <p:cNvSpPr txBox="1">
            <a:spLocks/>
          </p:cNvSpPr>
          <p:nvPr/>
        </p:nvSpPr>
        <p:spPr>
          <a:xfrm>
            <a:off x="2738528" y="0"/>
            <a:ext cx="7734300" cy="18589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b="1" dirty="0" smtClean="0">
                <a:solidFill>
                  <a:schemeClr val="accent6">
                    <a:lumMod val="50000"/>
                  </a:schemeClr>
                </a:solidFill>
              </a:rPr>
              <a:t>Examen Katern: Koude Oorlog</a:t>
            </a:r>
          </a:p>
          <a:p>
            <a:pPr algn="ctr"/>
            <a:r>
              <a:rPr lang="nl-NL" sz="3600" dirty="0" smtClean="0">
                <a:solidFill>
                  <a:schemeClr val="accent6">
                    <a:lumMod val="50000"/>
                  </a:schemeClr>
                </a:solidFill>
              </a:rPr>
              <a:t>Twee Ideologische Blokken</a:t>
            </a:r>
            <a:endParaRPr lang="nl-NL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" name="Picture 2" descr="Afbeeldingsresultaat voor ideologische blokken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7042" y="1714500"/>
            <a:ext cx="7705725" cy="4305301"/>
          </a:xfrm>
          <a:prstGeom prst="rect">
            <a:avLst/>
          </a:prstGeom>
          <a:noFill/>
        </p:spPr>
      </p:pic>
      <p:pic>
        <p:nvPicPr>
          <p:cNvPr id="11268" name="Picture 4" descr="Afbeeldingsresultaat voor ideologische blokken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239742" y="5105399"/>
            <a:ext cx="2754349" cy="16224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56564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4389445" y="266803"/>
            <a:ext cx="6108940" cy="1325563"/>
          </a:xfrm>
        </p:spPr>
        <p:txBody>
          <a:bodyPr>
            <a:normAutofit/>
          </a:bodyPr>
          <a:lstStyle/>
          <a:p>
            <a:pPr algn="ctr"/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Kritieke momenten</a:t>
            </a:r>
            <a:b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nl-NL" sz="2200" dirty="0" smtClean="0">
                <a:solidFill>
                  <a:schemeClr val="accent6">
                    <a:lumMod val="50000"/>
                  </a:schemeClr>
                </a:solidFill>
              </a:rPr>
              <a:t>1964-1969 (Vietnam oorlog)</a:t>
            </a:r>
            <a:endParaRPr lang="nl-NL" sz="2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-33000" y="2009056"/>
            <a:ext cx="2314416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Welkom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Les plan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Les doel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Blokken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1" i="1" dirty="0" smtClean="0">
                <a:solidFill>
                  <a:schemeClr val="bg1"/>
                </a:solidFill>
              </a:rPr>
              <a:t>Kritieke Momenten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Wie is de spion?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Samenvatting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Huiswerk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Afsluiting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0" name="Tijdelijke aanduiding voor inhoud 2"/>
          <p:cNvSpPr>
            <a:spLocks noGrp="1"/>
          </p:cNvSpPr>
          <p:nvPr>
            <p:ph idx="1"/>
          </p:nvPr>
        </p:nvSpPr>
        <p:spPr>
          <a:xfrm>
            <a:off x="3081427" y="2009056"/>
            <a:ext cx="8915840" cy="4662677"/>
          </a:xfrm>
        </p:spPr>
        <p:txBody>
          <a:bodyPr>
            <a:normAutofit/>
          </a:bodyPr>
          <a:lstStyle/>
          <a:p>
            <a:pPr marL="457200" indent="-457200">
              <a:buNone/>
            </a:pPr>
            <a:r>
              <a:rPr lang="nl-NL" sz="2200" b="1" dirty="0" smtClean="0">
                <a:solidFill>
                  <a:schemeClr val="accent6">
                    <a:lumMod val="50000"/>
                  </a:schemeClr>
                </a:solidFill>
              </a:rPr>
              <a:t>De Vietnamoorlog:</a:t>
            </a:r>
          </a:p>
          <a:p>
            <a:pPr marL="457200" indent="-457200">
              <a:buNone/>
            </a:pPr>
            <a:r>
              <a:rPr lang="nl-NL" sz="2200" b="1" dirty="0" smtClean="0">
                <a:solidFill>
                  <a:schemeClr val="accent6">
                    <a:lumMod val="50000"/>
                  </a:schemeClr>
                </a:solidFill>
              </a:rPr>
              <a:t>Domino Theorie:</a:t>
            </a:r>
          </a:p>
          <a:p>
            <a:pPr marL="457200" indent="-457200">
              <a:buNone/>
            </a:pPr>
            <a:r>
              <a:rPr lang="nl-NL" sz="2200" dirty="0" smtClean="0">
                <a:solidFill>
                  <a:schemeClr val="accent6">
                    <a:lumMod val="50000"/>
                  </a:schemeClr>
                </a:solidFill>
              </a:rPr>
              <a:t>Als 1 land valt voor het </a:t>
            </a:r>
          </a:p>
          <a:p>
            <a:pPr marL="457200" indent="-457200">
              <a:buNone/>
            </a:pPr>
            <a:r>
              <a:rPr lang="nl-NL" sz="2200" dirty="0" smtClean="0">
                <a:solidFill>
                  <a:schemeClr val="accent6">
                    <a:lumMod val="50000"/>
                  </a:schemeClr>
                </a:solidFill>
              </a:rPr>
              <a:t>Communisme zal de rest volgen</a:t>
            </a:r>
          </a:p>
          <a:p>
            <a:pPr marL="0" indent="0">
              <a:buNone/>
            </a:pPr>
            <a:r>
              <a:rPr lang="nl-NL" sz="2200" b="1" dirty="0">
                <a:solidFill>
                  <a:schemeClr val="accent6">
                    <a:lumMod val="50000"/>
                  </a:schemeClr>
                </a:solidFill>
              </a:rPr>
              <a:t>Trumandoctrine:</a:t>
            </a:r>
          </a:p>
          <a:p>
            <a:pPr marL="0" indent="0">
              <a:buNone/>
            </a:pPr>
            <a:r>
              <a:rPr lang="nl-NL" sz="2200" dirty="0">
                <a:solidFill>
                  <a:schemeClr val="accent6">
                    <a:lumMod val="50000"/>
                  </a:schemeClr>
                </a:solidFill>
              </a:rPr>
              <a:t>Economische en militaire steun aan alle landen die het communisme buiten de deur willen houden.</a:t>
            </a:r>
          </a:p>
        </p:txBody>
      </p:sp>
      <p:pic>
        <p:nvPicPr>
          <p:cNvPr id="2050" name="Picture 2" descr="Afbeeldingsresultaat voor dominotheori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6" y="1592366"/>
            <a:ext cx="4900519" cy="2598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ctieknop: Film 1">
            <a:hlinkClick r:id="rId3" highlightClick="1"/>
          </p:cNvPr>
          <p:cNvSpPr/>
          <p:nvPr/>
        </p:nvSpPr>
        <p:spPr>
          <a:xfrm>
            <a:off x="654424" y="5091953"/>
            <a:ext cx="1042416" cy="1042416"/>
          </a:xfrm>
          <a:prstGeom prst="actionButtonMov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74304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64302" y="327184"/>
            <a:ext cx="7057845" cy="1325563"/>
          </a:xfrm>
        </p:spPr>
        <p:txBody>
          <a:bodyPr/>
          <a:lstStyle/>
          <a:p>
            <a:r>
              <a:rPr lang="nl-NL" b="1" dirty="0" smtClean="0">
                <a:solidFill>
                  <a:schemeClr val="accent6">
                    <a:lumMod val="50000"/>
                  </a:schemeClr>
                </a:solidFill>
              </a:rPr>
              <a:t>Samenvatting</a:t>
            </a:r>
            <a:endParaRPr lang="nl-NL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Tekstvak 3"/>
          <p:cNvSpPr txBox="1"/>
          <p:nvPr/>
        </p:nvSpPr>
        <p:spPr>
          <a:xfrm>
            <a:off x="0" y="1981500"/>
            <a:ext cx="228338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Welkom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Les plan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Les doel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Blokken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Kritieke Momenten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1" i="1" dirty="0" smtClean="0">
                <a:solidFill>
                  <a:schemeClr val="bg1"/>
                </a:solidFill>
              </a:rPr>
              <a:t>Samenvatting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Huiswerk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Afsluiting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6" name="Tekstvak 5"/>
          <p:cNvSpPr txBox="1"/>
          <p:nvPr/>
        </p:nvSpPr>
        <p:spPr>
          <a:xfrm>
            <a:off x="3291577" y="1647140"/>
            <a:ext cx="8157503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chemeClr val="accent6">
                    <a:lumMod val="50000"/>
                  </a:schemeClr>
                </a:solidFill>
              </a:rPr>
              <a:t>Hoofdvraag:</a:t>
            </a:r>
          </a:p>
          <a:p>
            <a:r>
              <a:rPr lang="nl-NL" b="1" dirty="0" smtClean="0">
                <a:solidFill>
                  <a:schemeClr val="accent6">
                    <a:lumMod val="50000"/>
                  </a:schemeClr>
                </a:solidFill>
              </a:rPr>
              <a:t>Hoe werd de Koude Oorlog bijna een echte oorlog?</a:t>
            </a:r>
          </a:p>
          <a:p>
            <a:endParaRPr lang="nl-NL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nl-NL" b="1" dirty="0" smtClean="0">
                <a:solidFill>
                  <a:schemeClr val="accent6">
                    <a:lumMod val="50000"/>
                  </a:schemeClr>
                </a:solidFill>
              </a:rPr>
              <a:t>Deelvragen: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Welke sociale en economische verschillen waren er tussen West- en </a:t>
            </a:r>
            <a:r>
              <a:rPr lang="nl-NL" dirty="0" err="1" smtClean="0">
                <a:solidFill>
                  <a:schemeClr val="accent6">
                    <a:lumMod val="50000"/>
                  </a:schemeClr>
                </a:solidFill>
              </a:rPr>
              <a:t>Oost-Duitsland</a:t>
            </a:r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?</a:t>
            </a:r>
          </a:p>
          <a:p>
            <a:r>
              <a:rPr lang="nl-NL" i="1" dirty="0" smtClean="0">
                <a:solidFill>
                  <a:schemeClr val="accent6">
                    <a:lumMod val="50000"/>
                  </a:schemeClr>
                </a:solidFill>
              </a:rPr>
              <a:t>West-Duitsland was Kapitalistisch -&gt; </a:t>
            </a:r>
            <a:r>
              <a:rPr lang="nl-NL" i="1" dirty="0" err="1" smtClean="0">
                <a:solidFill>
                  <a:schemeClr val="accent6">
                    <a:lumMod val="50000"/>
                  </a:schemeClr>
                </a:solidFill>
              </a:rPr>
              <a:t>wirtschaftswunder</a:t>
            </a:r>
            <a:endParaRPr lang="nl-NL" i="1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nl-NL" i="1" dirty="0" err="1" smtClean="0">
                <a:solidFill>
                  <a:schemeClr val="accent6">
                    <a:lumMod val="50000"/>
                  </a:schemeClr>
                </a:solidFill>
              </a:rPr>
              <a:t>Oost-Duitsland</a:t>
            </a:r>
            <a:r>
              <a:rPr lang="nl-NL" i="1" dirty="0" smtClean="0">
                <a:solidFill>
                  <a:schemeClr val="accent6">
                    <a:lumMod val="50000"/>
                  </a:schemeClr>
                </a:solidFill>
              </a:rPr>
              <a:t> was Communistisch -&gt; hard werken lage lonen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Hoe kwam het dat de </a:t>
            </a:r>
            <a:r>
              <a:rPr lang="nl-NL" dirty="0" err="1" smtClean="0">
                <a:solidFill>
                  <a:schemeClr val="accent6">
                    <a:lumMod val="50000"/>
                  </a:schemeClr>
                </a:solidFill>
              </a:rPr>
              <a:t>Cubacrisis</a:t>
            </a:r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 bijna tot een derde wereldoorlog leidde?</a:t>
            </a:r>
          </a:p>
          <a:p>
            <a:r>
              <a:rPr lang="nl-NL" i="1" dirty="0" smtClean="0">
                <a:solidFill>
                  <a:schemeClr val="accent6">
                    <a:lumMod val="50000"/>
                  </a:schemeClr>
                </a:solidFill>
              </a:rPr>
              <a:t>Castro komt aan de macht in 1959 met steun vaan </a:t>
            </a:r>
            <a:r>
              <a:rPr lang="nl-NL" i="1" dirty="0" err="1" smtClean="0">
                <a:solidFill>
                  <a:schemeClr val="accent6">
                    <a:lumMod val="50000"/>
                  </a:schemeClr>
                </a:solidFill>
              </a:rPr>
              <a:t>Chroesjtsjov</a:t>
            </a:r>
            <a:r>
              <a:rPr lang="nl-NL" i="1" dirty="0" smtClean="0">
                <a:solidFill>
                  <a:schemeClr val="accent6">
                    <a:lumMod val="50000"/>
                  </a:schemeClr>
                </a:solidFill>
              </a:rPr>
              <a:t>, in 1962 komen er raketten naar Cuba, President </a:t>
            </a:r>
            <a:r>
              <a:rPr lang="nl-NL" i="1" dirty="0" err="1" smtClean="0">
                <a:solidFill>
                  <a:schemeClr val="accent6">
                    <a:lumMod val="50000"/>
                  </a:schemeClr>
                </a:solidFill>
              </a:rPr>
              <a:t>Kennedy</a:t>
            </a:r>
            <a:r>
              <a:rPr lang="nl-NL" i="1" dirty="0" smtClean="0">
                <a:solidFill>
                  <a:schemeClr val="accent6">
                    <a:lumMod val="50000"/>
                  </a:schemeClr>
                </a:solidFill>
              </a:rPr>
              <a:t> blokkeert de Russische vloot -&gt; spanningen maar Rusland trekt zich terug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Hoe verliep de oorlog in Vietnam?</a:t>
            </a:r>
          </a:p>
          <a:p>
            <a:r>
              <a:rPr lang="nl-NL" i="1" dirty="0" smtClean="0">
                <a:solidFill>
                  <a:schemeClr val="accent6">
                    <a:lumMod val="50000"/>
                  </a:schemeClr>
                </a:solidFill>
              </a:rPr>
              <a:t>De Vietnam oorlog was een </a:t>
            </a:r>
            <a:r>
              <a:rPr lang="nl-NL" i="1" dirty="0" err="1" smtClean="0">
                <a:solidFill>
                  <a:schemeClr val="accent6">
                    <a:lumMod val="50000"/>
                  </a:schemeClr>
                </a:solidFill>
              </a:rPr>
              <a:t>geurrillaoorlog</a:t>
            </a:r>
            <a:r>
              <a:rPr lang="nl-NL" i="1" dirty="0" smtClean="0">
                <a:solidFill>
                  <a:schemeClr val="accent6">
                    <a:lumMod val="50000"/>
                  </a:schemeClr>
                </a:solidFill>
              </a:rPr>
              <a:t>, doordat heel de bevolking zich tegen Amerika en de corrupte </a:t>
            </a:r>
            <a:r>
              <a:rPr lang="nl-NL" i="1" dirty="0" err="1" smtClean="0">
                <a:solidFill>
                  <a:schemeClr val="accent6">
                    <a:lumMod val="50000"/>
                  </a:schemeClr>
                </a:solidFill>
              </a:rPr>
              <a:t>Zuid-Vietnamese</a:t>
            </a:r>
            <a:r>
              <a:rPr lang="nl-NL" i="1" dirty="0" smtClean="0">
                <a:solidFill>
                  <a:schemeClr val="accent6">
                    <a:lumMod val="50000"/>
                  </a:schemeClr>
                </a:solidFill>
              </a:rPr>
              <a:t> regering keerde kon Amerika niet winnen en trokken zij zich in 1975 terug (1969 de grondtroepen)</a:t>
            </a:r>
            <a:endParaRPr lang="nl-NL" i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8821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0897" y="157281"/>
            <a:ext cx="7203057" cy="1325563"/>
          </a:xfrm>
        </p:spPr>
        <p:txBody>
          <a:bodyPr/>
          <a:lstStyle/>
          <a:p>
            <a:pPr algn="ctr"/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Huiswerk</a:t>
            </a:r>
            <a:endParaRPr lang="nl-NL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4072" y="1276798"/>
            <a:ext cx="8458200" cy="4752975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0" y="1981500"/>
            <a:ext cx="228338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Welkom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Les plan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Les doel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Blokken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Kritieke Momenten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Samenvatting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1" i="1" dirty="0" smtClean="0">
                <a:solidFill>
                  <a:schemeClr val="bg1"/>
                </a:solidFill>
              </a:rPr>
              <a:t>Huiswerk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Afsluiting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8702524" y="5801522"/>
            <a:ext cx="3191774" cy="92333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chemeClr val="bg1"/>
                </a:solidFill>
              </a:rPr>
              <a:t>Huiswerk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Lezen en leren H5.1 t/m H5.4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Maken vragen H5.4</a:t>
            </a:r>
          </a:p>
        </p:txBody>
      </p:sp>
    </p:spTree>
    <p:extLst>
      <p:ext uri="{BB962C8B-B14F-4D97-AF65-F5344CB8AC3E}">
        <p14:creationId xmlns:p14="http://schemas.microsoft.com/office/powerpoint/2010/main" val="762773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21171" y="191193"/>
            <a:ext cx="8412192" cy="1325563"/>
          </a:xfrm>
        </p:spPr>
        <p:txBody>
          <a:bodyPr/>
          <a:lstStyle/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Afsluiting</a:t>
            </a:r>
            <a:endParaRPr lang="nl-NL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Tekstvak 3"/>
          <p:cNvSpPr txBox="1"/>
          <p:nvPr/>
        </p:nvSpPr>
        <p:spPr>
          <a:xfrm>
            <a:off x="0" y="1981500"/>
            <a:ext cx="228338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Welkom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Les plan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Les doel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Blokken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Kritieke Momenten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Samenvatting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Huiswerk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1" i="1" dirty="0" smtClean="0">
                <a:solidFill>
                  <a:schemeClr val="bg1"/>
                </a:solidFill>
              </a:rPr>
              <a:t>Afsluiting</a:t>
            </a:r>
            <a:endParaRPr lang="nl-NL" b="1" i="1" dirty="0">
              <a:solidFill>
                <a:schemeClr val="bg1"/>
              </a:solidFill>
            </a:endParaRPr>
          </a:p>
        </p:txBody>
      </p:sp>
      <p:sp>
        <p:nvSpPr>
          <p:cNvPr id="5" name="Tijdelijke aanduiding voor inhoud 2"/>
          <p:cNvSpPr>
            <a:spLocks noGrp="1"/>
          </p:cNvSpPr>
          <p:nvPr>
            <p:ph idx="1"/>
          </p:nvPr>
        </p:nvSpPr>
        <p:spPr>
          <a:xfrm>
            <a:off x="3158872" y="1819275"/>
            <a:ext cx="8939343" cy="45162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nl-NL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nl-NL" sz="2400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Tekstvak 5"/>
          <p:cNvSpPr txBox="1"/>
          <p:nvPr/>
        </p:nvSpPr>
        <p:spPr>
          <a:xfrm>
            <a:off x="3291577" y="1647140"/>
            <a:ext cx="81575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chemeClr val="accent6">
                    <a:lumMod val="50000"/>
                  </a:schemeClr>
                </a:solidFill>
              </a:rPr>
              <a:t>Wat blijft er plakken?</a:t>
            </a:r>
          </a:p>
          <a:p>
            <a:endParaRPr lang="nl-NL" b="1" i="1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nl-NL" b="1" dirty="0" smtClean="0">
                <a:solidFill>
                  <a:schemeClr val="accent6">
                    <a:lumMod val="50000"/>
                  </a:schemeClr>
                </a:solidFill>
              </a:rPr>
              <a:t>Volgende les: Herhaling Hoofdstuk 3 voor de toets</a:t>
            </a:r>
            <a:endParaRPr lang="nl-NL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185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vak 5"/>
          <p:cNvSpPr txBox="1"/>
          <p:nvPr/>
        </p:nvSpPr>
        <p:spPr>
          <a:xfrm>
            <a:off x="3572053" y="1310316"/>
            <a:ext cx="591502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/>
            <a:endParaRPr lang="nl-NL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1" dirty="0" smtClean="0">
                <a:solidFill>
                  <a:schemeClr val="accent6">
                    <a:lumMod val="50000"/>
                  </a:schemeClr>
                </a:solidFill>
              </a:rPr>
              <a:t>Twee ideologische blokken</a:t>
            </a:r>
            <a:endParaRPr lang="nl-NL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1" dirty="0" smtClean="0">
                <a:solidFill>
                  <a:schemeClr val="accent6">
                    <a:lumMod val="50000"/>
                  </a:schemeClr>
                </a:solidFill>
              </a:rPr>
              <a:t>Kritieke Momenten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b="1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1" dirty="0" smtClean="0">
                <a:solidFill>
                  <a:schemeClr val="accent6">
                    <a:lumMod val="50000"/>
                  </a:schemeClr>
                </a:solidFill>
              </a:rPr>
              <a:t>Wie is de Spion?</a:t>
            </a:r>
            <a:endParaRPr lang="nl-NL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/>
            <a:endParaRPr lang="nl-NL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1" dirty="0" smtClean="0">
                <a:solidFill>
                  <a:schemeClr val="accent6">
                    <a:lumMod val="50000"/>
                  </a:schemeClr>
                </a:solidFill>
              </a:rPr>
              <a:t>Huiswerk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1" dirty="0" smtClean="0">
                <a:solidFill>
                  <a:schemeClr val="accent6">
                    <a:lumMod val="50000"/>
                  </a:schemeClr>
                </a:solidFill>
              </a:rPr>
              <a:t>Korte Herhaling en afsluiting</a:t>
            </a:r>
            <a:endParaRPr lang="nl-NL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5548311" y="155575"/>
            <a:ext cx="3429000" cy="1454150"/>
          </a:xfrm>
        </p:spPr>
        <p:txBody>
          <a:bodyPr/>
          <a:lstStyle/>
          <a:p>
            <a:r>
              <a:rPr lang="nl-NL" b="1" dirty="0" smtClean="0">
                <a:solidFill>
                  <a:schemeClr val="accent6">
                    <a:lumMod val="50000"/>
                  </a:schemeClr>
                </a:solidFill>
              </a:rPr>
              <a:t>Les Plan</a:t>
            </a:r>
            <a:endParaRPr lang="nl-NL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2050" y="5114925"/>
            <a:ext cx="3219450" cy="1743075"/>
          </a:xfrm>
          <a:prstGeom prst="rect">
            <a:avLst/>
          </a:prstGeom>
        </p:spPr>
      </p:pic>
      <p:sp>
        <p:nvSpPr>
          <p:cNvPr id="9" name="Tekstvak 8"/>
          <p:cNvSpPr txBox="1"/>
          <p:nvPr/>
        </p:nvSpPr>
        <p:spPr>
          <a:xfrm>
            <a:off x="0" y="1964909"/>
            <a:ext cx="2283382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Welkom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1" i="1" dirty="0" smtClean="0">
                <a:solidFill>
                  <a:schemeClr val="bg1"/>
                </a:solidFill>
              </a:rPr>
              <a:t>Les plan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Les doel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Blokken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Kritieke Momenten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Wie is de spion?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Samenvatting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Huiswerk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Afsluiting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220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38624" y="365125"/>
            <a:ext cx="7115175" cy="1325563"/>
          </a:xfrm>
        </p:spPr>
        <p:txBody>
          <a:bodyPr/>
          <a:lstStyle/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Lesdoelen</a:t>
            </a:r>
            <a:endParaRPr lang="nl-NL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4853" y="1587"/>
            <a:ext cx="2097147" cy="1819275"/>
          </a:xfrm>
          <a:prstGeom prst="rect">
            <a:avLst/>
          </a:prstGeom>
        </p:spPr>
      </p:pic>
      <p:sp>
        <p:nvSpPr>
          <p:cNvPr id="11" name="Tekstvak 10"/>
          <p:cNvSpPr txBox="1"/>
          <p:nvPr/>
        </p:nvSpPr>
        <p:spPr>
          <a:xfrm>
            <a:off x="0" y="1991803"/>
            <a:ext cx="2283382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Welkom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Les plan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1" i="1" dirty="0" smtClean="0">
                <a:solidFill>
                  <a:schemeClr val="bg1"/>
                </a:solidFill>
              </a:rPr>
              <a:t>Les doel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Blokken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Kritieke Momenten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Wie is de spion?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Samenvatting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Huiswerk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Afsluiting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3229232" y="2457630"/>
            <a:ext cx="815750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chemeClr val="accent6">
                    <a:lumMod val="50000"/>
                  </a:schemeClr>
                </a:solidFill>
              </a:rPr>
              <a:t>Hoofdvraag:</a:t>
            </a:r>
          </a:p>
          <a:p>
            <a:r>
              <a:rPr lang="nl-NL" b="1" dirty="0" smtClean="0">
                <a:solidFill>
                  <a:schemeClr val="accent6">
                    <a:lumMod val="50000"/>
                  </a:schemeClr>
                </a:solidFill>
              </a:rPr>
              <a:t>Hoe werd de Koude Oorlog bijna een echte oorlog?</a:t>
            </a:r>
          </a:p>
          <a:p>
            <a:endParaRPr lang="nl-NL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nl-NL" b="1" dirty="0" smtClean="0">
                <a:solidFill>
                  <a:schemeClr val="accent6">
                    <a:lumMod val="50000"/>
                  </a:schemeClr>
                </a:solidFill>
              </a:rPr>
              <a:t>Deelvragen: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Welke sociale en economische verschillen waren er tussen West- en </a:t>
            </a:r>
            <a:r>
              <a:rPr lang="nl-NL" dirty="0" err="1" smtClean="0">
                <a:solidFill>
                  <a:schemeClr val="accent6">
                    <a:lumMod val="50000"/>
                  </a:schemeClr>
                </a:solidFill>
              </a:rPr>
              <a:t>Oost-Duitsland</a:t>
            </a:r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?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Hoe kwam het dat de </a:t>
            </a:r>
            <a:r>
              <a:rPr lang="nl-NL" dirty="0" err="1" smtClean="0">
                <a:solidFill>
                  <a:schemeClr val="accent6">
                    <a:lumMod val="50000"/>
                  </a:schemeClr>
                </a:solidFill>
              </a:rPr>
              <a:t>Cubacrisis</a:t>
            </a:r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 bijna tot een derde wereldoorlog leidde?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Hoe verliep de oorlog in Vietnam?</a:t>
            </a:r>
            <a:endParaRPr lang="nl-NL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4607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4252983" y="155046"/>
            <a:ext cx="610894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Twee ideologische blokken</a:t>
            </a:r>
            <a:b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nl-NL" sz="2200" dirty="0" smtClean="0">
                <a:solidFill>
                  <a:schemeClr val="accent6">
                    <a:lumMod val="50000"/>
                  </a:schemeClr>
                </a:solidFill>
              </a:rPr>
              <a:t>Na de Tweede Wereldoorlog</a:t>
            </a:r>
            <a:endParaRPr lang="nl-NL" sz="2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-33000" y="2009056"/>
            <a:ext cx="2283382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Welkom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Les plan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Les doel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1" i="1" dirty="0" smtClean="0">
                <a:solidFill>
                  <a:schemeClr val="bg1"/>
                </a:solidFill>
              </a:rPr>
              <a:t>Blokken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Kritieke Momenten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Wie is de spion?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Samenvatting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Huiswerk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Afsluiting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6" name="Actieknop: Film 5">
            <a:hlinkClick r:id="rId2" highlightClick="1"/>
          </p:cNvPr>
          <p:cNvSpPr/>
          <p:nvPr/>
        </p:nvSpPr>
        <p:spPr>
          <a:xfrm>
            <a:off x="804333" y="5096933"/>
            <a:ext cx="1042416" cy="1042416"/>
          </a:xfrm>
          <a:prstGeom prst="actionButtonMov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Tekstvak 9"/>
          <p:cNvSpPr txBox="1"/>
          <p:nvPr/>
        </p:nvSpPr>
        <p:spPr>
          <a:xfrm>
            <a:off x="2938272" y="1346163"/>
            <a:ext cx="9253728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chemeClr val="accent6">
                    <a:lumMod val="50000"/>
                  </a:schemeClr>
                </a:solidFill>
              </a:rPr>
              <a:t>Voor 1917:</a:t>
            </a:r>
          </a:p>
          <a:p>
            <a:r>
              <a:rPr lang="nl-NL" dirty="0">
                <a:solidFill>
                  <a:schemeClr val="accent6">
                    <a:lumMod val="50000"/>
                  </a:schemeClr>
                </a:solidFill>
              </a:rPr>
              <a:t>Sinds 1613 werd Rusland bestuurd door de familie </a:t>
            </a:r>
            <a:r>
              <a:rPr lang="nl-NL" dirty="0" err="1">
                <a:solidFill>
                  <a:schemeClr val="accent6">
                    <a:lumMod val="50000"/>
                  </a:schemeClr>
                </a:solidFill>
              </a:rPr>
              <a:t>Romanov</a:t>
            </a:r>
            <a:r>
              <a:rPr lang="nl-NL" dirty="0">
                <a:solidFill>
                  <a:schemeClr val="accent6">
                    <a:lumMod val="50000"/>
                  </a:schemeClr>
                </a:solidFill>
              </a:rPr>
              <a:t>;</a:t>
            </a:r>
          </a:p>
          <a:p>
            <a:r>
              <a:rPr lang="nl-NL" dirty="0">
                <a:solidFill>
                  <a:schemeClr val="accent6">
                    <a:lumMod val="50000"/>
                  </a:schemeClr>
                </a:solidFill>
              </a:rPr>
              <a:t>De tsaar had een geheime politie die tegenstanders bestreden;</a:t>
            </a:r>
          </a:p>
          <a:p>
            <a:r>
              <a:rPr lang="nl-NL" dirty="0">
                <a:solidFill>
                  <a:schemeClr val="accent6">
                    <a:lumMod val="50000"/>
                  </a:schemeClr>
                </a:solidFill>
              </a:rPr>
              <a:t>Rusland was vooral agrarisch, boeren werkten voor weinig geld en hadden een armoedig leven;</a:t>
            </a:r>
          </a:p>
          <a:p>
            <a:r>
              <a:rPr lang="nl-NL" dirty="0">
                <a:solidFill>
                  <a:schemeClr val="accent6">
                    <a:lumMod val="50000"/>
                  </a:schemeClr>
                </a:solidFill>
              </a:rPr>
              <a:t>Veel onvrede door slechte omstandigheden;</a:t>
            </a:r>
          </a:p>
          <a:p>
            <a:endParaRPr lang="nl-NL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nl-NL" b="1" dirty="0" smtClean="0">
                <a:solidFill>
                  <a:schemeClr val="accent6">
                    <a:lumMod val="50000"/>
                  </a:schemeClr>
                </a:solidFill>
              </a:rPr>
              <a:t>Twee Revoluties in 1 jaar:</a:t>
            </a:r>
          </a:p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1914-1917 Rusland in de 1</a:t>
            </a:r>
            <a:r>
              <a:rPr lang="nl-NL" baseline="30000" dirty="0" smtClean="0">
                <a:solidFill>
                  <a:schemeClr val="accent6">
                    <a:lumMod val="50000"/>
                  </a:schemeClr>
                </a:solidFill>
              </a:rPr>
              <a:t>e</a:t>
            </a:r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 Wereldoorlog;</a:t>
            </a:r>
          </a:p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Veel boeren aan het vechten -&gt; Voedseltekorten en prijzen hoger;</a:t>
            </a:r>
          </a:p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Vanaf 1917: Stakingen;</a:t>
            </a:r>
          </a:p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27 februari 1917: kiezen de soldaten de kant van de demonstranten;</a:t>
            </a:r>
          </a:p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28 februari 1918: Tsaar Nicholas II treedt af.</a:t>
            </a:r>
          </a:p>
          <a:p>
            <a:endParaRPr lang="nl-NL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Duitsland smokkelt Lenin terug Rusland binnen;</a:t>
            </a:r>
          </a:p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April 1917: Lenin kondigt zijn Aprilstelling aan</a:t>
            </a:r>
            <a:b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                    Grond aan de boeren, mach aan de sovjets, </a:t>
            </a:r>
            <a:b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	  fabrieken aan de arbeiders, vrede met Duitsland;</a:t>
            </a:r>
          </a:p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25 en 26 Oktober : Bolsjewieken bezetten overheidsgebouwen;</a:t>
            </a:r>
            <a:b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		Bolsjewieken zetten regering af, Lenin aan de macht.</a:t>
            </a:r>
            <a:endParaRPr lang="nl-NL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Tekstvak 10"/>
          <p:cNvSpPr txBox="1"/>
          <p:nvPr/>
        </p:nvSpPr>
        <p:spPr>
          <a:xfrm>
            <a:off x="9948214" y="3839152"/>
            <a:ext cx="1901996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Februari Revolutie</a:t>
            </a:r>
            <a:endParaRPr lang="nl-NL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2" name="Rechteraccolade 11"/>
          <p:cNvSpPr/>
          <p:nvPr/>
        </p:nvSpPr>
        <p:spPr>
          <a:xfrm>
            <a:off x="9528255" y="3284230"/>
            <a:ext cx="334742" cy="1479177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3" name="Tekstvak 12"/>
          <p:cNvSpPr txBox="1"/>
          <p:nvPr/>
        </p:nvSpPr>
        <p:spPr>
          <a:xfrm>
            <a:off x="10210809" y="6149542"/>
            <a:ext cx="1885966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Oktober Revolutie</a:t>
            </a:r>
            <a:endParaRPr lang="nl-NL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4" name="Rechteraccolade 13"/>
          <p:cNvSpPr/>
          <p:nvPr/>
        </p:nvSpPr>
        <p:spPr>
          <a:xfrm>
            <a:off x="9780843" y="6056747"/>
            <a:ext cx="334742" cy="554923"/>
          </a:xfrm>
          <a:prstGeom prst="rightBrace">
            <a:avLst>
              <a:gd name="adj1" fmla="val 27080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4700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jdelijke aanduiding voor inhoud 2"/>
          <p:cNvSpPr>
            <a:spLocks noGrp="1"/>
          </p:cNvSpPr>
          <p:nvPr>
            <p:ph idx="1"/>
          </p:nvPr>
        </p:nvSpPr>
        <p:spPr>
          <a:xfrm>
            <a:off x="3276600" y="1457324"/>
            <a:ext cx="7219950" cy="41957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200" b="1" dirty="0" smtClean="0">
                <a:solidFill>
                  <a:schemeClr val="accent6">
                    <a:lumMod val="50000"/>
                  </a:schemeClr>
                </a:solidFill>
              </a:rPr>
              <a:t>Samenwerking</a:t>
            </a:r>
          </a:p>
          <a:p>
            <a:pPr marL="0" indent="0">
              <a:buNone/>
            </a:pPr>
            <a:r>
              <a:rPr lang="nl-NL" sz="2200" dirty="0" smtClean="0">
                <a:solidFill>
                  <a:schemeClr val="accent6">
                    <a:lumMod val="50000"/>
                  </a:schemeClr>
                </a:solidFill>
              </a:rPr>
              <a:t>Vanaf 1941 werkte Amerika en de Sovjet-Unie samen tegen Duitsland (gezamenlijke vijand)</a:t>
            </a:r>
          </a:p>
          <a:p>
            <a:pPr marL="0" indent="0">
              <a:buNone/>
            </a:pPr>
            <a:r>
              <a:rPr lang="nl-NL" sz="2200" dirty="0" smtClean="0">
                <a:solidFill>
                  <a:schemeClr val="accent6">
                    <a:lumMod val="50000"/>
                  </a:schemeClr>
                </a:solidFill>
              </a:rPr>
              <a:t>Tijdens de Conferentie van </a:t>
            </a:r>
            <a:r>
              <a:rPr lang="nl-NL" sz="2200" b="1" dirty="0" err="1" smtClean="0">
                <a:solidFill>
                  <a:schemeClr val="accent6">
                    <a:lumMod val="50000"/>
                  </a:schemeClr>
                </a:solidFill>
              </a:rPr>
              <a:t>Potsdam</a:t>
            </a:r>
            <a:r>
              <a:rPr lang="nl-NL" sz="2200" dirty="0" smtClean="0">
                <a:solidFill>
                  <a:schemeClr val="accent6">
                    <a:lumMod val="50000"/>
                  </a:schemeClr>
                </a:solidFill>
              </a:rPr>
              <a:t> in juli 1945 verschilden de twee grootmachten over de verdeling van macht:</a:t>
            </a:r>
          </a:p>
          <a:p>
            <a:pPr marL="0" indent="0"/>
            <a:r>
              <a:rPr lang="nl-NL" sz="2200" dirty="0" smtClean="0">
                <a:solidFill>
                  <a:schemeClr val="accent6">
                    <a:lumMod val="50000"/>
                  </a:schemeClr>
                </a:solidFill>
              </a:rPr>
              <a:t>Amerika: Vrije verkiezingen</a:t>
            </a:r>
          </a:p>
          <a:p>
            <a:pPr marL="0" indent="0"/>
            <a:r>
              <a:rPr lang="nl-NL" sz="2200" dirty="0" smtClean="0">
                <a:solidFill>
                  <a:schemeClr val="accent6">
                    <a:lumMod val="50000"/>
                  </a:schemeClr>
                </a:solidFill>
              </a:rPr>
              <a:t>Sovjet-Unie: weigerde vrij verkiezingen over Sovjet bevrijde gebieden;</a:t>
            </a:r>
          </a:p>
          <a:p>
            <a:pPr marL="0" indent="0"/>
            <a:endParaRPr lang="nl-NL" sz="22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nl-NL" sz="2200" dirty="0" smtClean="0">
                <a:solidFill>
                  <a:schemeClr val="accent6">
                    <a:lumMod val="50000"/>
                  </a:schemeClr>
                </a:solidFill>
              </a:rPr>
              <a:t>Ook over de grenzen van het verslagen Duitsland konden beide partijen het niet eens worden.</a:t>
            </a:r>
          </a:p>
        </p:txBody>
      </p:sp>
      <p:sp>
        <p:nvSpPr>
          <p:cNvPr id="7" name="Tekstvak 6"/>
          <p:cNvSpPr txBox="1"/>
          <p:nvPr/>
        </p:nvSpPr>
        <p:spPr>
          <a:xfrm>
            <a:off x="-33000" y="2009056"/>
            <a:ext cx="2283382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Welkom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Les plan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Les doel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1" i="1" dirty="0" smtClean="0">
                <a:solidFill>
                  <a:schemeClr val="bg1"/>
                </a:solidFill>
              </a:rPr>
              <a:t>Blokken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Kritieke Momenten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Wie is de spion?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Samenvatting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Huiswerk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Afsluiting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2" name="Titel 1"/>
          <p:cNvSpPr txBox="1">
            <a:spLocks/>
          </p:cNvSpPr>
          <p:nvPr/>
        </p:nvSpPr>
        <p:spPr>
          <a:xfrm>
            <a:off x="4252983" y="155046"/>
            <a:ext cx="610894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4400" b="0" i="0" u="none" strike="noStrike" kern="1200" cap="none" spc="0" normalizeH="0" baseline="0" noProof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Twee ideologische blokken</a:t>
            </a:r>
            <a:br>
              <a:rPr kumimoji="0" lang="nl-NL" sz="4400" b="0" i="0" u="none" strike="noStrike" kern="1200" cap="none" spc="0" normalizeH="0" baseline="0" noProof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nl-NL" sz="2200" b="0" i="0" u="none" strike="noStrike" kern="1200" cap="none" spc="0" normalizeH="0" baseline="0" noProof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Na de Tweede Wereldoorlog</a:t>
            </a:r>
            <a:endParaRPr kumimoji="0" lang="nl-NL" sz="2200" b="0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170" name="Picture 2" descr="https://upload.wikimedia.org/wikipedia/commons/thumb/3/3d/Second_world_war_europe_1943-1945_map_de.png/1024px-Second_world_war_europe_1943-1945_map_d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88758" y="85814"/>
            <a:ext cx="7395633" cy="6772186"/>
          </a:xfrm>
          <a:prstGeom prst="rect">
            <a:avLst/>
          </a:prstGeom>
          <a:noFill/>
        </p:spPr>
      </p:pic>
      <p:pic>
        <p:nvPicPr>
          <p:cNvPr id="7172" name="Picture 4" descr="Afbeeldingsresultaat voor kaart na de tweede wereldoorlo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14607" y="191867"/>
            <a:ext cx="6421905" cy="65342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84700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jdelijke aanduiding voor inhoud 2"/>
          <p:cNvSpPr>
            <a:spLocks noGrp="1"/>
          </p:cNvSpPr>
          <p:nvPr>
            <p:ph idx="1"/>
          </p:nvPr>
        </p:nvSpPr>
        <p:spPr>
          <a:xfrm>
            <a:off x="3276599" y="1457324"/>
            <a:ext cx="7866529" cy="492554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200" b="1" dirty="0" err="1" smtClean="0">
                <a:solidFill>
                  <a:schemeClr val="accent6">
                    <a:lumMod val="50000"/>
                  </a:schemeClr>
                </a:solidFill>
              </a:rPr>
              <a:t>Trumandoctrine</a:t>
            </a:r>
            <a:r>
              <a:rPr lang="nl-NL" sz="2200" b="1" dirty="0" smtClean="0">
                <a:solidFill>
                  <a:schemeClr val="accent6">
                    <a:lumMod val="50000"/>
                  </a:schemeClr>
                </a:solidFill>
              </a:rPr>
              <a:t> en Marshallplan</a:t>
            </a:r>
          </a:p>
          <a:p>
            <a:pPr marL="0" indent="0">
              <a:buNone/>
            </a:pPr>
            <a:r>
              <a:rPr lang="nl-NL" sz="2200" dirty="0" smtClean="0">
                <a:solidFill>
                  <a:schemeClr val="accent6">
                    <a:lumMod val="50000"/>
                  </a:schemeClr>
                </a:solidFill>
              </a:rPr>
              <a:t>Communisme </a:t>
            </a:r>
            <a:r>
              <a:rPr lang="nl-NL" sz="2200" dirty="0" err="1" smtClean="0">
                <a:solidFill>
                  <a:schemeClr val="accent6">
                    <a:lumMod val="50000"/>
                  </a:schemeClr>
                </a:solidFill>
              </a:rPr>
              <a:t>vs</a:t>
            </a:r>
            <a:r>
              <a:rPr lang="nl-NL" sz="2200" dirty="0" smtClean="0">
                <a:solidFill>
                  <a:schemeClr val="accent6">
                    <a:lumMod val="50000"/>
                  </a:schemeClr>
                </a:solidFill>
              </a:rPr>
              <a:t> Kapitalisme</a:t>
            </a:r>
          </a:p>
          <a:p>
            <a:pPr marL="0" indent="0">
              <a:buNone/>
            </a:pPr>
            <a:r>
              <a:rPr lang="nl-NL" sz="2200" b="1" dirty="0" err="1" smtClean="0">
                <a:solidFill>
                  <a:schemeClr val="accent6">
                    <a:lumMod val="50000"/>
                  </a:schemeClr>
                </a:solidFill>
              </a:rPr>
              <a:t>Trumandoctrine</a:t>
            </a:r>
            <a:r>
              <a:rPr lang="nl-NL" sz="2200" b="1" dirty="0" smtClean="0">
                <a:solidFill>
                  <a:schemeClr val="accent6">
                    <a:lumMod val="50000"/>
                  </a:schemeClr>
                </a:solidFill>
              </a:rPr>
              <a:t>:</a:t>
            </a:r>
          </a:p>
          <a:p>
            <a:pPr marL="0" indent="0">
              <a:buNone/>
            </a:pPr>
            <a:r>
              <a:rPr lang="nl-NL" sz="2200" dirty="0" smtClean="0">
                <a:solidFill>
                  <a:schemeClr val="accent6">
                    <a:lumMod val="50000"/>
                  </a:schemeClr>
                </a:solidFill>
              </a:rPr>
              <a:t>Economische en militaire steun aan alle landen die het communisme buiten de deur willen houden.</a:t>
            </a:r>
          </a:p>
          <a:p>
            <a:pPr marL="0" indent="0">
              <a:buNone/>
            </a:pPr>
            <a:r>
              <a:rPr lang="nl-NL" sz="2200" b="1" dirty="0" smtClean="0">
                <a:solidFill>
                  <a:schemeClr val="accent6">
                    <a:lumMod val="50000"/>
                  </a:schemeClr>
                </a:solidFill>
              </a:rPr>
              <a:t>Marshallplan:</a:t>
            </a:r>
          </a:p>
          <a:p>
            <a:pPr marL="0" indent="0">
              <a:buNone/>
            </a:pPr>
            <a:r>
              <a:rPr lang="nl-NL" sz="2200" dirty="0" smtClean="0">
                <a:solidFill>
                  <a:schemeClr val="accent6">
                    <a:lumMod val="50000"/>
                  </a:schemeClr>
                </a:solidFill>
              </a:rPr>
              <a:t>Europese landen kregen in vier jaar tijd miljarden Amerikaanse dollars voor de wederopbouw.</a:t>
            </a:r>
          </a:p>
          <a:p>
            <a:pPr marL="0" indent="0">
              <a:buNone/>
            </a:pPr>
            <a:endParaRPr lang="nl-NL" sz="22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nl-NL" sz="2200" dirty="0" smtClean="0">
                <a:solidFill>
                  <a:schemeClr val="accent6">
                    <a:lumMod val="50000"/>
                  </a:schemeClr>
                </a:solidFill>
              </a:rPr>
              <a:t>Het idee was dat het Communisme niet zou doorbreken in landen waarin het economisch goed ging.</a:t>
            </a:r>
          </a:p>
        </p:txBody>
      </p:sp>
      <p:sp>
        <p:nvSpPr>
          <p:cNvPr id="7" name="Tekstvak 6"/>
          <p:cNvSpPr txBox="1"/>
          <p:nvPr/>
        </p:nvSpPr>
        <p:spPr>
          <a:xfrm>
            <a:off x="-33000" y="2009056"/>
            <a:ext cx="2283382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Welkom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Les plan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Les doel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1" i="1" dirty="0" smtClean="0">
                <a:solidFill>
                  <a:schemeClr val="bg1"/>
                </a:solidFill>
              </a:rPr>
              <a:t>Blokken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Kritieke Momenten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Wie is de spion?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Samenvatting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Huiswerk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Afsluiting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2" name="Titel 1"/>
          <p:cNvSpPr txBox="1">
            <a:spLocks/>
          </p:cNvSpPr>
          <p:nvPr/>
        </p:nvSpPr>
        <p:spPr>
          <a:xfrm>
            <a:off x="4252983" y="155046"/>
            <a:ext cx="610894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Twee ideologische blokken</a:t>
            </a:r>
            <a:br>
              <a:rPr kumimoji="0" lang="nl-NL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nl-NL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Na de Tweede Wereldoorlog</a:t>
            </a:r>
            <a:endParaRPr kumimoji="0" lang="nl-NL" sz="2200" b="0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Actieknop: Film 7">
            <a:hlinkClick r:id="rId2" highlightClick="1"/>
          </p:cNvPr>
          <p:cNvSpPr/>
          <p:nvPr/>
        </p:nvSpPr>
        <p:spPr>
          <a:xfrm>
            <a:off x="851647" y="5038165"/>
            <a:ext cx="1042416" cy="1042416"/>
          </a:xfrm>
          <a:prstGeom prst="actionButtonMov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84700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jdelijke aanduiding voor inhoud 2"/>
          <p:cNvSpPr>
            <a:spLocks noGrp="1"/>
          </p:cNvSpPr>
          <p:nvPr>
            <p:ph idx="1"/>
          </p:nvPr>
        </p:nvSpPr>
        <p:spPr>
          <a:xfrm>
            <a:off x="3276599" y="1457324"/>
            <a:ext cx="7866529" cy="492554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sz="2200" b="1" dirty="0" smtClean="0">
                <a:solidFill>
                  <a:schemeClr val="accent6">
                    <a:lumMod val="50000"/>
                  </a:schemeClr>
                </a:solidFill>
              </a:rPr>
              <a:t>1945: </a:t>
            </a:r>
            <a:r>
              <a:rPr lang="nl-NL" sz="2200" dirty="0" smtClean="0">
                <a:solidFill>
                  <a:schemeClr val="accent6">
                    <a:lumMod val="50000"/>
                  </a:schemeClr>
                </a:solidFill>
              </a:rPr>
              <a:t>De VN wordt opgericht</a:t>
            </a:r>
          </a:p>
          <a:p>
            <a:pPr marL="0" indent="0">
              <a:buNone/>
            </a:pPr>
            <a:r>
              <a:rPr lang="nl-NL" sz="2200" b="1" dirty="0" smtClean="0">
                <a:solidFill>
                  <a:schemeClr val="accent6">
                    <a:lumMod val="50000"/>
                  </a:schemeClr>
                </a:solidFill>
              </a:rPr>
              <a:t>1949: </a:t>
            </a:r>
            <a:r>
              <a:rPr lang="nl-NL" sz="2200" dirty="0" smtClean="0">
                <a:solidFill>
                  <a:schemeClr val="accent6">
                    <a:lumMod val="50000"/>
                  </a:schemeClr>
                </a:solidFill>
              </a:rPr>
              <a:t>Amerika schrikt dat de Sovjet-Unie atoomwapens heeft. Beide landen belanden in de wapenwedloop.</a:t>
            </a:r>
          </a:p>
          <a:p>
            <a:pPr marL="0" indent="0">
              <a:buNone/>
            </a:pPr>
            <a:r>
              <a:rPr lang="nl-NL" sz="2200" dirty="0" smtClean="0">
                <a:solidFill>
                  <a:schemeClr val="accent6">
                    <a:lumMod val="50000"/>
                  </a:schemeClr>
                </a:solidFill>
              </a:rPr>
              <a:t>Mao Zedong grijpt de macht in China en maakt er een Communistisch land van.</a:t>
            </a:r>
          </a:p>
          <a:p>
            <a:pPr marL="0" indent="0">
              <a:buNone/>
            </a:pPr>
            <a:r>
              <a:rPr lang="nl-NL" sz="2200" dirty="0" smtClean="0">
                <a:solidFill>
                  <a:schemeClr val="accent6">
                    <a:lumMod val="50000"/>
                  </a:schemeClr>
                </a:solidFill>
              </a:rPr>
              <a:t>De </a:t>
            </a:r>
            <a:r>
              <a:rPr lang="nl-NL" sz="2200" b="1" dirty="0" smtClean="0">
                <a:solidFill>
                  <a:schemeClr val="accent6">
                    <a:lumMod val="50000"/>
                  </a:schemeClr>
                </a:solidFill>
              </a:rPr>
              <a:t>NAVO </a:t>
            </a:r>
            <a:r>
              <a:rPr lang="nl-NL" sz="2200" dirty="0" smtClean="0">
                <a:solidFill>
                  <a:schemeClr val="accent6">
                    <a:lumMod val="50000"/>
                  </a:schemeClr>
                </a:solidFill>
              </a:rPr>
              <a:t>wordt opgericht</a:t>
            </a:r>
          </a:p>
          <a:p>
            <a:pPr marL="0" indent="0">
              <a:buNone/>
            </a:pPr>
            <a:r>
              <a:rPr lang="nl-NL" sz="2200" b="1" dirty="0" smtClean="0">
                <a:solidFill>
                  <a:schemeClr val="accent6">
                    <a:lumMod val="50000"/>
                  </a:schemeClr>
                </a:solidFill>
              </a:rPr>
              <a:t>1950: </a:t>
            </a:r>
            <a:r>
              <a:rPr lang="nl-NL" sz="2200" dirty="0" smtClean="0">
                <a:solidFill>
                  <a:schemeClr val="accent6">
                    <a:lumMod val="50000"/>
                  </a:schemeClr>
                </a:solidFill>
              </a:rPr>
              <a:t>De Korea oorlog, het communistische Noorden val het Kapitalistische Zuiden binnen.</a:t>
            </a:r>
          </a:p>
          <a:p>
            <a:pPr marL="0" indent="0">
              <a:buNone/>
            </a:pPr>
            <a:r>
              <a:rPr lang="nl-NL" sz="2200" b="1" dirty="0" smtClean="0">
                <a:solidFill>
                  <a:schemeClr val="accent6">
                    <a:lumMod val="50000"/>
                  </a:schemeClr>
                </a:solidFill>
              </a:rPr>
              <a:t>1953:</a:t>
            </a:r>
            <a:r>
              <a:rPr lang="nl-NL" sz="2200" dirty="0" smtClean="0">
                <a:solidFill>
                  <a:schemeClr val="accent6">
                    <a:lumMod val="50000"/>
                  </a:schemeClr>
                </a:solidFill>
              </a:rPr>
              <a:t> Wapenstilstand die tot op de dag van vandaag geldt.</a:t>
            </a:r>
          </a:p>
          <a:p>
            <a:pPr marL="0" indent="0">
              <a:buNone/>
            </a:pPr>
            <a:r>
              <a:rPr lang="nl-NL" sz="2200" b="1" dirty="0" smtClean="0">
                <a:solidFill>
                  <a:schemeClr val="accent6">
                    <a:lumMod val="50000"/>
                  </a:schemeClr>
                </a:solidFill>
              </a:rPr>
              <a:t>1955:</a:t>
            </a:r>
            <a:r>
              <a:rPr lang="nl-NL" sz="2200" dirty="0" smtClean="0">
                <a:solidFill>
                  <a:schemeClr val="accent6">
                    <a:lumMod val="50000"/>
                  </a:schemeClr>
                </a:solidFill>
              </a:rPr>
              <a:t> Het </a:t>
            </a:r>
            <a:r>
              <a:rPr lang="nl-NL" sz="2200" b="1" dirty="0" smtClean="0">
                <a:solidFill>
                  <a:schemeClr val="accent6">
                    <a:lumMod val="50000"/>
                  </a:schemeClr>
                </a:solidFill>
              </a:rPr>
              <a:t>Warschaupact</a:t>
            </a:r>
            <a:r>
              <a:rPr lang="nl-NL" sz="2200" dirty="0" smtClean="0">
                <a:solidFill>
                  <a:schemeClr val="accent6">
                    <a:lumMod val="50000"/>
                  </a:schemeClr>
                </a:solidFill>
              </a:rPr>
              <a:t> wordt getekend als antwoord op het kapitalistische </a:t>
            </a:r>
            <a:r>
              <a:rPr lang="nl-NL" sz="2200" b="1" dirty="0" smtClean="0">
                <a:solidFill>
                  <a:schemeClr val="accent6">
                    <a:lumMod val="50000"/>
                  </a:schemeClr>
                </a:solidFill>
              </a:rPr>
              <a:t>NAVO</a:t>
            </a:r>
          </a:p>
          <a:p>
            <a:pPr marL="0" indent="0">
              <a:buNone/>
            </a:pPr>
            <a:endParaRPr lang="nl-NL" sz="22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nl-NL" sz="2200" dirty="0" smtClean="0">
                <a:solidFill>
                  <a:schemeClr val="accent6">
                    <a:lumMod val="50000"/>
                  </a:schemeClr>
                </a:solidFill>
              </a:rPr>
              <a:t>West-Europa besluit samen te werken en zo werd de basis gelegd voor de latere Europese eenwording. (EGKS -&gt; EEG -&gt; EU)</a:t>
            </a:r>
          </a:p>
        </p:txBody>
      </p:sp>
      <p:sp>
        <p:nvSpPr>
          <p:cNvPr id="7" name="Tekstvak 6"/>
          <p:cNvSpPr txBox="1"/>
          <p:nvPr/>
        </p:nvSpPr>
        <p:spPr>
          <a:xfrm>
            <a:off x="-33000" y="2009056"/>
            <a:ext cx="2325380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Welkom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Les plan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Les doel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Blokken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1" i="1" dirty="0" smtClean="0">
                <a:solidFill>
                  <a:schemeClr val="bg1"/>
                </a:solidFill>
              </a:rPr>
              <a:t>Kritieke Momenten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Wie is de spion?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Samenvatting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Huiswerk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Afsluiting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2" name="Titel 1"/>
          <p:cNvSpPr txBox="1">
            <a:spLocks/>
          </p:cNvSpPr>
          <p:nvPr/>
        </p:nvSpPr>
        <p:spPr>
          <a:xfrm>
            <a:off x="4252983" y="155046"/>
            <a:ext cx="610894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Twee ideologische blokken</a:t>
            </a:r>
            <a:br>
              <a:rPr kumimoji="0" lang="nl-NL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nl-NL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Na de Tweede Wereldoorlog</a:t>
            </a:r>
            <a:endParaRPr kumimoji="0" lang="nl-NL" sz="2200" b="0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884700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4371515" y="324379"/>
            <a:ext cx="6108940" cy="1325563"/>
          </a:xfrm>
        </p:spPr>
        <p:txBody>
          <a:bodyPr>
            <a:normAutofit/>
          </a:bodyPr>
          <a:lstStyle/>
          <a:p>
            <a:pPr algn="ctr"/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Kritieke momenten</a:t>
            </a:r>
            <a:b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nl-NL" sz="2200" dirty="0" smtClean="0">
                <a:solidFill>
                  <a:schemeClr val="accent6">
                    <a:lumMod val="50000"/>
                  </a:schemeClr>
                </a:solidFill>
              </a:rPr>
              <a:t>1955-1963</a:t>
            </a:r>
            <a:endParaRPr lang="nl-NL" sz="2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-33000" y="2009056"/>
            <a:ext cx="2314416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Welkom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Les plan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Les doel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Blokken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1" i="1" dirty="0" smtClean="0">
                <a:solidFill>
                  <a:schemeClr val="bg1"/>
                </a:solidFill>
              </a:rPr>
              <a:t>Kritieke Momenten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Wie is de spion?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Samenvatting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Huiswerk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Afsluiting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0" name="Tijdelijke aanduiding voor inhoud 2"/>
          <p:cNvSpPr>
            <a:spLocks noGrp="1"/>
          </p:cNvSpPr>
          <p:nvPr>
            <p:ph idx="1"/>
          </p:nvPr>
        </p:nvSpPr>
        <p:spPr>
          <a:xfrm>
            <a:off x="3081427" y="2009056"/>
            <a:ext cx="8915840" cy="4662677"/>
          </a:xfrm>
        </p:spPr>
        <p:txBody>
          <a:bodyPr>
            <a:normAutofit lnSpcReduction="10000"/>
          </a:bodyPr>
          <a:lstStyle/>
          <a:p>
            <a:pPr marL="457200" indent="-457200">
              <a:buNone/>
            </a:pPr>
            <a:r>
              <a:rPr lang="nl-NL" sz="2200" dirty="0" smtClean="0">
                <a:solidFill>
                  <a:schemeClr val="accent6">
                    <a:lumMod val="50000"/>
                  </a:schemeClr>
                </a:solidFill>
              </a:rPr>
              <a:t>In september 1949 werd de </a:t>
            </a:r>
            <a:r>
              <a:rPr lang="nl-NL" sz="2200" b="1" dirty="0" smtClean="0">
                <a:solidFill>
                  <a:schemeClr val="accent6">
                    <a:lumMod val="50000"/>
                  </a:schemeClr>
                </a:solidFill>
              </a:rPr>
              <a:t>NAVO</a:t>
            </a:r>
            <a:r>
              <a:rPr lang="nl-NL" sz="2200" dirty="0" smtClean="0">
                <a:solidFill>
                  <a:schemeClr val="accent6">
                    <a:lumMod val="50000"/>
                  </a:schemeClr>
                </a:solidFill>
              </a:rPr>
              <a:t> opgericht.</a:t>
            </a:r>
          </a:p>
          <a:p>
            <a:pPr marL="457200" indent="-457200">
              <a:buNone/>
            </a:pPr>
            <a:r>
              <a:rPr lang="nl-NL" sz="2200" dirty="0" smtClean="0">
                <a:solidFill>
                  <a:schemeClr val="accent6">
                    <a:lumMod val="50000"/>
                  </a:schemeClr>
                </a:solidFill>
              </a:rPr>
              <a:t>De Sovjet-Unie reageerde in 1955 met het </a:t>
            </a:r>
            <a:r>
              <a:rPr lang="nl-NL" sz="2200" b="1" dirty="0" smtClean="0">
                <a:solidFill>
                  <a:schemeClr val="accent6">
                    <a:lumMod val="50000"/>
                  </a:schemeClr>
                </a:solidFill>
              </a:rPr>
              <a:t>Warschaupact.</a:t>
            </a:r>
          </a:p>
          <a:p>
            <a:pPr marL="457200" indent="-457200">
              <a:buNone/>
            </a:pPr>
            <a:endParaRPr lang="nl-NL" sz="22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457200" indent="-457200">
              <a:buNone/>
            </a:pPr>
            <a:r>
              <a:rPr lang="nl-NL" sz="2200" dirty="0" smtClean="0">
                <a:solidFill>
                  <a:schemeClr val="accent6">
                    <a:lumMod val="50000"/>
                  </a:schemeClr>
                </a:solidFill>
              </a:rPr>
              <a:t>In 1953 overleed </a:t>
            </a:r>
            <a:r>
              <a:rPr lang="nl-NL" sz="2200" b="1" dirty="0" err="1" smtClean="0">
                <a:solidFill>
                  <a:schemeClr val="accent6">
                    <a:lumMod val="50000"/>
                  </a:schemeClr>
                </a:solidFill>
              </a:rPr>
              <a:t>Stalin</a:t>
            </a:r>
            <a:r>
              <a:rPr lang="nl-NL" sz="2200" b="1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  <a:p>
            <a:pPr marL="457200" indent="-457200">
              <a:buNone/>
            </a:pPr>
            <a:r>
              <a:rPr lang="nl-NL" sz="2200" dirty="0" err="1" smtClean="0">
                <a:solidFill>
                  <a:schemeClr val="accent6">
                    <a:lumMod val="50000"/>
                  </a:schemeClr>
                </a:solidFill>
              </a:rPr>
              <a:t>Chroesjtsjov</a:t>
            </a:r>
            <a:r>
              <a:rPr lang="nl-NL" sz="2200" dirty="0" smtClean="0">
                <a:solidFill>
                  <a:schemeClr val="accent6">
                    <a:lumMod val="50000"/>
                  </a:schemeClr>
                </a:solidFill>
              </a:rPr>
              <a:t> neemt hem over en stuurt aan op “ontdooiing”</a:t>
            </a:r>
          </a:p>
          <a:p>
            <a:pPr marL="457200" indent="-457200">
              <a:buNone/>
            </a:pPr>
            <a:endParaRPr lang="nl-NL" sz="22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457200" indent="-457200">
              <a:buNone/>
            </a:pPr>
            <a:r>
              <a:rPr lang="nl-NL" sz="2200" dirty="0" smtClean="0">
                <a:solidFill>
                  <a:schemeClr val="accent6">
                    <a:lumMod val="50000"/>
                  </a:schemeClr>
                </a:solidFill>
              </a:rPr>
              <a:t>In 1956 waren er een reeks opstanden in Hongarije maar deze</a:t>
            </a:r>
          </a:p>
          <a:p>
            <a:pPr marL="457200" indent="-457200">
              <a:buNone/>
            </a:pPr>
            <a:r>
              <a:rPr lang="nl-NL" sz="2200" dirty="0" smtClean="0">
                <a:solidFill>
                  <a:schemeClr val="accent6">
                    <a:lumMod val="50000"/>
                  </a:schemeClr>
                </a:solidFill>
              </a:rPr>
              <a:t>werden neergeslagen door de Sovjet-Unie. Amerika greep niet</a:t>
            </a:r>
          </a:p>
          <a:p>
            <a:pPr marL="457200" indent="-457200">
              <a:buNone/>
            </a:pPr>
            <a:r>
              <a:rPr lang="nl-NL" sz="2200" dirty="0" smtClean="0">
                <a:solidFill>
                  <a:schemeClr val="accent6">
                    <a:lumMod val="50000"/>
                  </a:schemeClr>
                </a:solidFill>
              </a:rPr>
              <a:t>In uit angst voor oorlog.</a:t>
            </a:r>
          </a:p>
          <a:p>
            <a:pPr marL="457200" indent="-457200">
              <a:buNone/>
            </a:pPr>
            <a:endParaRPr lang="nl-NL" sz="22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457200" indent="-457200">
              <a:buNone/>
            </a:pPr>
            <a:r>
              <a:rPr lang="nl-NL" sz="2200" dirty="0" smtClean="0">
                <a:solidFill>
                  <a:schemeClr val="accent6">
                    <a:lumMod val="50000"/>
                  </a:schemeClr>
                </a:solidFill>
              </a:rPr>
              <a:t>1961: De Berlijnse Muur</a:t>
            </a:r>
          </a:p>
        </p:txBody>
      </p:sp>
      <p:pic>
        <p:nvPicPr>
          <p:cNvPr id="6146" name="Picture 2" descr="Afbeeldingsresultaat voor chroesjtsjov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29128" y="4634753"/>
            <a:ext cx="1428750" cy="1905000"/>
          </a:xfrm>
          <a:prstGeom prst="rect">
            <a:avLst/>
          </a:prstGeom>
          <a:noFill/>
        </p:spPr>
      </p:pic>
      <p:sp>
        <p:nvSpPr>
          <p:cNvPr id="8" name="Actieknop: Film 7">
            <a:hlinkClick r:id="rId4" highlightClick="1"/>
          </p:cNvPr>
          <p:cNvSpPr/>
          <p:nvPr/>
        </p:nvSpPr>
        <p:spPr>
          <a:xfrm>
            <a:off x="672353" y="5029200"/>
            <a:ext cx="1042416" cy="1042416"/>
          </a:xfrm>
          <a:prstGeom prst="actionButtonMov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84700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4371515" y="324379"/>
            <a:ext cx="6108940" cy="1325563"/>
          </a:xfrm>
        </p:spPr>
        <p:txBody>
          <a:bodyPr>
            <a:normAutofit/>
          </a:bodyPr>
          <a:lstStyle/>
          <a:p>
            <a:pPr algn="ctr"/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Kritieke momenten</a:t>
            </a:r>
            <a:b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nl-NL" sz="2200" dirty="0" smtClean="0">
                <a:solidFill>
                  <a:schemeClr val="accent6">
                    <a:lumMod val="50000"/>
                  </a:schemeClr>
                </a:solidFill>
              </a:rPr>
              <a:t>1955-1963</a:t>
            </a:r>
            <a:endParaRPr lang="nl-NL" sz="2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-33000" y="2009056"/>
            <a:ext cx="2314416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Welkom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Les plan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Les doel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Blokken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1" i="1" dirty="0" smtClean="0">
                <a:solidFill>
                  <a:schemeClr val="bg1"/>
                </a:solidFill>
              </a:rPr>
              <a:t>Kritieke Momenten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Wie is de spion?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Samenvatting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Huiswerk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Afsluiting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0" name="Tijdelijke aanduiding voor inhoud 2"/>
          <p:cNvSpPr>
            <a:spLocks noGrp="1"/>
          </p:cNvSpPr>
          <p:nvPr>
            <p:ph idx="1"/>
          </p:nvPr>
        </p:nvSpPr>
        <p:spPr>
          <a:xfrm>
            <a:off x="3081427" y="2009056"/>
            <a:ext cx="8915840" cy="4662677"/>
          </a:xfrm>
        </p:spPr>
        <p:txBody>
          <a:bodyPr>
            <a:normAutofit/>
          </a:bodyPr>
          <a:lstStyle/>
          <a:p>
            <a:pPr marL="457200" indent="-457200">
              <a:buNone/>
            </a:pPr>
            <a:r>
              <a:rPr lang="nl-NL" sz="2200" dirty="0" smtClean="0">
                <a:solidFill>
                  <a:schemeClr val="accent6">
                    <a:lumMod val="50000"/>
                  </a:schemeClr>
                </a:solidFill>
              </a:rPr>
              <a:t>De </a:t>
            </a:r>
            <a:r>
              <a:rPr lang="nl-NL" sz="2200" dirty="0" err="1" smtClean="0">
                <a:solidFill>
                  <a:schemeClr val="accent6">
                    <a:lumMod val="50000"/>
                  </a:schemeClr>
                </a:solidFill>
              </a:rPr>
              <a:t>Cubacrisis</a:t>
            </a:r>
            <a:endParaRPr lang="nl-NL" sz="2200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Actieknop: Film 7">
            <a:hlinkClick r:id="rId2" highlightClick="1"/>
          </p:cNvPr>
          <p:cNvSpPr/>
          <p:nvPr/>
        </p:nvSpPr>
        <p:spPr>
          <a:xfrm>
            <a:off x="3433481" y="2761129"/>
            <a:ext cx="1042416" cy="1042416"/>
          </a:xfrm>
          <a:prstGeom prst="actionButtonMov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026" name="Picture 2" descr="Afbeeldingsresultaat voor cubacrisi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9176" y="1731263"/>
            <a:ext cx="6708091" cy="4937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5" descr="C:\Users\Monique\Google Drive\HRO\Jaar 1\Stage\Lessen\Cuba.FidelCastro.0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70123" y="90350"/>
            <a:ext cx="3013075" cy="3357563"/>
          </a:xfrm>
          <a:prstGeom prst="rect">
            <a:avLst/>
          </a:prstGeom>
          <a:noFill/>
        </p:spPr>
      </p:pic>
      <p:pic>
        <p:nvPicPr>
          <p:cNvPr id="11" name="Picture 6" descr="C:\Users\Monique\Google Drive\HRO\Jaar 1\Stage\Lessen\John_F._Kennedy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05444" y="2990140"/>
            <a:ext cx="2977754" cy="3568653"/>
          </a:xfrm>
          <a:prstGeom prst="rect">
            <a:avLst/>
          </a:prstGeom>
          <a:noFill/>
        </p:spPr>
      </p:pic>
      <p:pic>
        <p:nvPicPr>
          <p:cNvPr id="12" name="Picture 7" descr="C:\Users\Monique\Google Drive\HRO\Jaar 1\Stage\Lessen\Nikita_S._Chruschtschow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113909" y="90350"/>
            <a:ext cx="2883358" cy="387027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84700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632</TotalTime>
  <Words>864</Words>
  <Application>Microsoft Office PowerPoint</Application>
  <PresentationFormat>Breedbeeld</PresentationFormat>
  <Paragraphs>213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PowerPoint-presentatie</vt:lpstr>
      <vt:lpstr>Les Plan</vt:lpstr>
      <vt:lpstr>Lesdoelen</vt:lpstr>
      <vt:lpstr>Twee ideologische blokken Na de Tweede Wereldoorlog</vt:lpstr>
      <vt:lpstr>PowerPoint-presentatie</vt:lpstr>
      <vt:lpstr>PowerPoint-presentatie</vt:lpstr>
      <vt:lpstr>PowerPoint-presentatie</vt:lpstr>
      <vt:lpstr>Kritieke momenten 1955-1963</vt:lpstr>
      <vt:lpstr>Kritieke momenten 1955-1963</vt:lpstr>
      <vt:lpstr>Kritieke momenten 1964-1969 (Vietnam oorlog)</vt:lpstr>
      <vt:lpstr>Samenvatting</vt:lpstr>
      <vt:lpstr>Huiswerk</vt:lpstr>
      <vt:lpstr>Afsluiting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Klu Klux Klan / Economic Crisis</dc:title>
  <dc:creator>Paul de Haan</dc:creator>
  <cp:lastModifiedBy>Paul de Haan</cp:lastModifiedBy>
  <cp:revision>103</cp:revision>
  <dcterms:created xsi:type="dcterms:W3CDTF">2015-09-11T06:10:56Z</dcterms:created>
  <dcterms:modified xsi:type="dcterms:W3CDTF">2019-08-05T19:45:52Z</dcterms:modified>
</cp:coreProperties>
</file>